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14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71FB0A-EE76-466A-983A-3413A133B021}" type="datetime1">
              <a:rPr lang="en-GB"/>
              <a:pPr lvl="0"/>
              <a:t>19/11/2018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380A7C-57A1-44A9-9186-CFBB22BF814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396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782145-450C-4716-80A1-D12BAA2D25C0}" type="datetime1">
              <a:rPr lang="en-GB"/>
              <a:pPr lvl="0"/>
              <a:t>19/11/2018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8893B2-4A59-4868-AE72-18E7BAA38C1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960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E7646A-9D61-443F-BB39-F41429D1A352}" type="datetime1">
              <a:rPr lang="en-GB"/>
              <a:pPr lvl="0"/>
              <a:t>19/11/2018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56AEF7-133E-415A-9B7B-2E410321B20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102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78EB49-56F9-40F9-95EE-38F42DF8B5B0}" type="datetime1">
              <a:rPr lang="en-GB"/>
              <a:pPr lvl="0"/>
              <a:t>19/11/2018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B3318F-7949-4C2C-A14D-DF86000BD25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570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D6078C-187F-4393-8AAD-718870CADDCC}" type="datetime1">
              <a:rPr lang="en-GB"/>
              <a:pPr lvl="0"/>
              <a:t>19/11/2018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FE6E64-BB5B-46C9-ACDB-1DCC17734E0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822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068ABD-7140-4628-9AB1-A7B451486044}" type="datetime1">
              <a:rPr lang="en-GB"/>
              <a:pPr lvl="0"/>
              <a:t>19/11/2018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F14930-0EA7-4FDE-AFB1-70441AB2715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985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AD116D-3E3B-4613-8874-7964414ED057}" type="datetime1">
              <a:rPr lang="en-GB"/>
              <a:pPr lvl="0"/>
              <a:t>19/11/2018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DF1B45-A4D0-4296-9D08-DAB9E3AEED3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657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9DD763-5FA5-4731-B839-4A25E6D6E769}" type="datetime1">
              <a:rPr lang="en-GB"/>
              <a:pPr lvl="0"/>
              <a:t>19/11/2018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DE163B-78E4-4F95-B60B-A1F8FC5F23B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895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A7A54B-6CEF-4490-883A-23DA5D4C2A56}" type="datetime1">
              <a:rPr lang="en-GB"/>
              <a:pPr lvl="0"/>
              <a:t>19/11/2018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C7CB32-9E51-47FC-A800-9D39A6EE9DE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348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215CDA-18DC-4AAA-883F-3A5F3E86EFE1}" type="datetime1">
              <a:rPr lang="en-GB"/>
              <a:pPr lvl="0"/>
              <a:t>19/11/2018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343DF1-03BD-4BA6-AE85-DDB79799EEA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323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B0ABEE-9FE8-4805-A25D-B3C1E4447391}" type="datetime1">
              <a:rPr lang="en-GB"/>
              <a:pPr lvl="0"/>
              <a:t>19/11/2018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698D3D-44E1-4790-B638-1F6E044CFC8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080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75ABD71-8FA3-4C8E-B21C-5F5162359471}" type="datetime1">
              <a:rPr lang="en-GB"/>
              <a:pPr lvl="0"/>
              <a:t>19/11/2018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D21691D-1305-4D4B-8613-1B02EF0A3E0E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GB" b="1" dirty="0"/>
              <a:t>Helping Vulnerable Children and their Families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GB"/>
              <a:t>Tim Brighouse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And what are ours in Birmingham….?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en-GB"/>
              <a:t>Interdisciplinary working….but how?</a:t>
            </a:r>
          </a:p>
          <a:p>
            <a:pPr lvl="0">
              <a:lnSpc>
                <a:spcPct val="80000"/>
              </a:lnSpc>
            </a:pPr>
            <a:endParaRPr lang="en-GB"/>
          </a:p>
          <a:p>
            <a:pPr lvl="0">
              <a:lnSpc>
                <a:spcPct val="80000"/>
              </a:lnSpc>
            </a:pPr>
            <a:r>
              <a:rPr lang="en-GB"/>
              <a:t>Making partnerships work effectively?</a:t>
            </a:r>
          </a:p>
          <a:p>
            <a:pPr lvl="0">
              <a:lnSpc>
                <a:spcPct val="80000"/>
              </a:lnSpc>
            </a:pPr>
            <a:endParaRPr lang="en-GB"/>
          </a:p>
          <a:p>
            <a:pPr lvl="0">
              <a:lnSpc>
                <a:spcPct val="80000"/>
              </a:lnSpc>
            </a:pPr>
            <a:r>
              <a:rPr lang="en-GB"/>
              <a:t>Growing para-professionals?</a:t>
            </a:r>
          </a:p>
          <a:p>
            <a:pPr lvl="0">
              <a:lnSpc>
                <a:spcPct val="80000"/>
              </a:lnSpc>
            </a:pPr>
            <a:endParaRPr lang="en-GB"/>
          </a:p>
          <a:p>
            <a:pPr lvl="0">
              <a:lnSpc>
                <a:spcPct val="80000"/>
              </a:lnSpc>
            </a:pPr>
            <a:r>
              <a:rPr lang="en-GB"/>
              <a:t>Sorcerer’s apprentices?</a:t>
            </a:r>
          </a:p>
          <a:p>
            <a:pPr lvl="0">
              <a:lnSpc>
                <a:spcPct val="80000"/>
              </a:lnSpc>
            </a:pPr>
            <a:endParaRPr lang="en-GB"/>
          </a:p>
          <a:p>
            <a:pPr lvl="0">
              <a:lnSpc>
                <a:spcPct val="80000"/>
              </a:lnSpc>
            </a:pPr>
            <a:r>
              <a:rPr lang="en-GB"/>
              <a:t>Bespoke funding to find the answers and disseminate practice?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b="1" dirty="0"/>
              <a:t>A long time ago……..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‘Give me the child until s/he is seven…..’</a:t>
            </a:r>
          </a:p>
          <a:p>
            <a:pPr lvl="0"/>
            <a:r>
              <a:rPr lang="en-GB" dirty="0"/>
              <a:t>Disraeli had an early dinner</a:t>
            </a:r>
          </a:p>
          <a:p>
            <a:pPr lvl="0"/>
            <a:r>
              <a:rPr lang="en-GB" dirty="0"/>
              <a:t>The state should be the ‘provider of last resort’</a:t>
            </a:r>
          </a:p>
          <a:p>
            <a:pPr lvl="0"/>
            <a:r>
              <a:rPr lang="en-GB" dirty="0"/>
              <a:t>Early Pioneers</a:t>
            </a:r>
          </a:p>
          <a:p>
            <a:pPr lvl="0"/>
            <a:r>
              <a:rPr lang="en-GB" dirty="0"/>
              <a:t>The 1944 Act and Beveridge</a:t>
            </a:r>
          </a:p>
          <a:p>
            <a:pPr lvl="0"/>
            <a:r>
              <a:rPr lang="en-GB" dirty="0"/>
              <a:t>Mrs Thatcher</a:t>
            </a:r>
          </a:p>
          <a:p>
            <a:pPr lvl="0"/>
            <a:r>
              <a:rPr lang="en-GB" dirty="0"/>
              <a:t>Sure Start Children’s Centres</a:t>
            </a:r>
          </a:p>
          <a:p>
            <a:pPr lvl="0"/>
            <a:r>
              <a:rPr lang="en-GB" dirty="0"/>
              <a:t>Austerity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b="1" dirty="0"/>
              <a:t>We know more and there is agreement…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988839"/>
            <a:ext cx="10515600" cy="4188123"/>
          </a:xfrm>
        </p:spPr>
        <p:txBody>
          <a:bodyPr/>
          <a:lstStyle/>
          <a:p>
            <a:pPr lvl="0"/>
            <a:r>
              <a:rPr lang="en-GB" dirty="0"/>
              <a:t>Social mobility on the agenda of all parties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The first ‘1001 days’ are vital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A greater ability to pinpoint disadvantage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GB" b="1" dirty="0" smtClean="0"/>
              <a:t>Risks and Resilience </a:t>
            </a:r>
            <a:br>
              <a:rPr lang="en-GB" b="1" dirty="0" smtClean="0"/>
            </a:br>
            <a:r>
              <a:rPr lang="en-GB" sz="3200" dirty="0" smtClean="0"/>
              <a:t>very </a:t>
            </a:r>
            <a:r>
              <a:rPr lang="en-GB" sz="3200" dirty="0"/>
              <a:t>young  children</a:t>
            </a:r>
            <a:endParaRPr lang="en-GB" dirty="0"/>
          </a:p>
        </p:txBody>
      </p:sp>
      <p:sp>
        <p:nvSpPr>
          <p:cNvPr id="3" name="Text Placeholder 4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/>
              <a:t>Risks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type="body" idx="3"/>
          </p:nvPr>
        </p:nvSpPr>
        <p:spPr>
          <a:xfrm>
            <a:off x="839784" y="2505071"/>
            <a:ext cx="5157782" cy="3684583"/>
          </a:xfrm>
        </p:spPr>
        <p:txBody>
          <a:bodyPr anchor="t"/>
          <a:lstStyle/>
          <a:p>
            <a:pPr marL="228600" lvl="0" indent="-228600">
              <a:lnSpc>
                <a:spcPct val="70000"/>
              </a:lnSpc>
              <a:buChar char="•"/>
            </a:pPr>
            <a:r>
              <a:rPr lang="en-GB" sz="2600" b="0"/>
              <a:t>Summer Born</a:t>
            </a:r>
          </a:p>
          <a:p>
            <a:pPr marL="228600" lvl="0" indent="-228600">
              <a:lnSpc>
                <a:spcPct val="70000"/>
              </a:lnSpc>
              <a:buChar char="•"/>
            </a:pPr>
            <a:r>
              <a:rPr lang="en-GB" sz="2600" b="0"/>
              <a:t>Boy</a:t>
            </a:r>
          </a:p>
          <a:p>
            <a:pPr marL="228600" lvl="0" indent="-228600">
              <a:lnSpc>
                <a:spcPct val="70000"/>
              </a:lnSpc>
              <a:buChar char="•"/>
            </a:pPr>
            <a:r>
              <a:rPr lang="en-GB" sz="2600" b="0"/>
              <a:t>Violence in family</a:t>
            </a:r>
          </a:p>
          <a:p>
            <a:pPr marL="228600" lvl="0" indent="-228600">
              <a:lnSpc>
                <a:spcPct val="70000"/>
              </a:lnSpc>
              <a:buChar char="•"/>
            </a:pPr>
            <a:r>
              <a:rPr lang="en-GB" sz="2600" b="0"/>
              <a:t>One carer who is considerable and unserviceable debt</a:t>
            </a:r>
          </a:p>
          <a:p>
            <a:pPr marL="228600" lvl="0" indent="-228600">
              <a:lnSpc>
                <a:spcPct val="70000"/>
              </a:lnSpc>
              <a:buChar char="•"/>
            </a:pPr>
            <a:r>
              <a:rPr lang="en-GB" sz="2600" b="0"/>
              <a:t>Genetic disorder </a:t>
            </a:r>
          </a:p>
          <a:p>
            <a:pPr marL="228600" lvl="0" indent="-228600">
              <a:lnSpc>
                <a:spcPct val="70000"/>
              </a:lnSpc>
              <a:buChar char="•"/>
            </a:pPr>
            <a:r>
              <a:rPr lang="en-GB" sz="2600" b="0"/>
              <a:t>First child, or being part of a very large family of a mother who first conceived in the teenage years</a:t>
            </a:r>
          </a:p>
        </p:txBody>
      </p:sp>
      <p:sp>
        <p:nvSpPr>
          <p:cNvPr id="5" name="Text Placeholder 5"/>
          <p:cNvSpPr txBox="1">
            <a:spLocks noGrp="1"/>
          </p:cNvSpPr>
          <p:nvPr>
            <p:ph idx="2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/>
          <a:p>
            <a:pPr marL="0" lvl="0" indent="0">
              <a:buNone/>
            </a:pPr>
            <a:r>
              <a:rPr lang="en-GB" sz="2400" b="1"/>
              <a:t>Resilience</a:t>
            </a:r>
          </a:p>
        </p:txBody>
      </p:sp>
      <p:sp>
        <p:nvSpPr>
          <p:cNvPr id="6" name="Content Placeholder 6"/>
          <p:cNvSpPr txBox="1">
            <a:spLocks noGrp="1"/>
          </p:cNvSpPr>
          <p:nvPr>
            <p:ph idx="4"/>
          </p:nvPr>
        </p:nvSpPr>
        <p:spPr/>
        <p:txBody>
          <a:bodyPr/>
          <a:lstStyle/>
          <a:p>
            <a:pPr lvl="0">
              <a:lnSpc>
                <a:spcPct val="70000"/>
              </a:lnSpc>
            </a:pPr>
            <a:r>
              <a:rPr lang="en-GB" sz="2600"/>
              <a:t>Winter born</a:t>
            </a:r>
          </a:p>
          <a:p>
            <a:pPr lvl="0">
              <a:lnSpc>
                <a:spcPct val="70000"/>
              </a:lnSpc>
            </a:pPr>
            <a:r>
              <a:rPr lang="en-GB" sz="2600"/>
              <a:t>Girl</a:t>
            </a:r>
          </a:p>
          <a:p>
            <a:pPr lvl="0">
              <a:lnSpc>
                <a:spcPct val="70000"/>
              </a:lnSpc>
            </a:pPr>
            <a:r>
              <a:rPr lang="en-GB" sz="2600"/>
              <a:t>Parent or carer who is actively learning</a:t>
            </a:r>
          </a:p>
          <a:p>
            <a:pPr lvl="0">
              <a:lnSpc>
                <a:spcPct val="70000"/>
              </a:lnSpc>
            </a:pPr>
            <a:r>
              <a:rPr lang="en-GB" sz="2600"/>
              <a:t>Parent or Carer who is economically active</a:t>
            </a:r>
          </a:p>
          <a:p>
            <a:pPr lvl="0">
              <a:lnSpc>
                <a:spcPct val="70000"/>
              </a:lnSpc>
            </a:pPr>
            <a:r>
              <a:rPr lang="en-GB" sz="2600"/>
              <a:t>Positive language, music and movement play experiences from pregnancy to age 3 with uninterrupted personal time and attention from the carer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623711"/>
          </a:xfrm>
        </p:spPr>
        <p:txBody>
          <a:bodyPr/>
          <a:lstStyle/>
          <a:p>
            <a:pPr lvl="0"/>
            <a:r>
              <a:rPr lang="en-GB" sz="3600" b="1" dirty="0"/>
              <a:t>The work of Nadine Burke Harris (drawing on </a:t>
            </a:r>
            <a:r>
              <a:rPr lang="en-GB" sz="3600" b="1" dirty="0" err="1"/>
              <a:t>Feliti</a:t>
            </a:r>
            <a:r>
              <a:rPr lang="en-GB" sz="3600" b="1" dirty="0"/>
              <a:t> and </a:t>
            </a:r>
            <a:r>
              <a:rPr lang="en-GB" sz="3600" b="1" dirty="0" err="1"/>
              <a:t>Anda</a:t>
            </a:r>
            <a:r>
              <a:rPr lang="en-GB" sz="3600" b="1" dirty="0"/>
              <a:t> at CDC …and ‘Adverse Childhood Experiences’(ACE)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2141533"/>
            <a:ext cx="10515600" cy="4351336"/>
          </a:xfrm>
        </p:spPr>
        <p:txBody>
          <a:bodyPr/>
          <a:lstStyle/>
          <a:p>
            <a:pPr marL="0" lvl="0" indent="0">
              <a:lnSpc>
                <a:spcPct val="80000"/>
              </a:lnSpc>
              <a:buNone/>
            </a:pPr>
            <a:r>
              <a:rPr lang="en-GB" sz="2400" dirty="0"/>
              <a:t>             - physical abuse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en-GB" sz="2400" dirty="0"/>
              <a:t>             - emotional abuse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en-GB" sz="2400" dirty="0"/>
              <a:t>             - sexual abuse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en-GB" sz="2400" dirty="0"/>
              <a:t>             - divorce/separation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en-GB" sz="2400" dirty="0"/>
              <a:t>             - emotional neglect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en-GB" sz="2400" dirty="0"/>
              <a:t>             - physical neglect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en-GB" sz="2400" dirty="0"/>
              <a:t>             - substance abuse in household (drink and drugs)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en-GB" sz="2400" dirty="0"/>
              <a:t>             - mental illness in household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en-GB" sz="2400" dirty="0"/>
              <a:t>             - mother treated violently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en-GB" sz="2400" dirty="0"/>
              <a:t>             - criminal behaviour in household</a:t>
            </a:r>
          </a:p>
          <a:p>
            <a:pPr marL="0" lvl="0" indent="0">
              <a:lnSpc>
                <a:spcPct val="80000"/>
              </a:lnSpc>
              <a:buNone/>
            </a:pPr>
            <a:endParaRPr lang="en-GB" sz="2400" dirty="0"/>
          </a:p>
          <a:p>
            <a:pPr lvl="0">
              <a:lnSpc>
                <a:spcPct val="80000"/>
              </a:lnSpc>
            </a:pPr>
            <a:endParaRPr lang="en-GB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b="1" dirty="0"/>
              <a:t>A high ACE score </a:t>
            </a:r>
            <a:r>
              <a:rPr lang="en-GB" b="1" dirty="0" smtClean="0"/>
              <a:t>(4 </a:t>
            </a:r>
            <a:r>
              <a:rPr lang="en-GB" b="1" dirty="0"/>
              <a:t>to 10) correlates with poor health (and other) outcomes …..</a:t>
            </a:r>
          </a:p>
        </p:txBody>
      </p:sp>
      <p:sp>
        <p:nvSpPr>
          <p:cNvPr id="3" name="Text Placeholder 3"/>
          <p:cNvSpPr txBox="1">
            <a:spLocks noGrp="1"/>
          </p:cNvSpPr>
          <p:nvPr>
            <p:ph type="body" idx="1"/>
          </p:nvPr>
        </p:nvSpPr>
        <p:spPr>
          <a:xfrm>
            <a:off x="839784" y="1484784"/>
            <a:ext cx="5157782" cy="823910"/>
          </a:xfrm>
        </p:spPr>
        <p:txBody>
          <a:bodyPr/>
          <a:lstStyle/>
          <a:p>
            <a:pPr lvl="0"/>
            <a:r>
              <a:rPr lang="en-GB" dirty="0"/>
              <a:t>Health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type="body" idx="3"/>
          </p:nvPr>
        </p:nvSpPr>
        <p:spPr>
          <a:xfrm>
            <a:off x="839784" y="2348881"/>
            <a:ext cx="5157782" cy="3840774"/>
          </a:xfrm>
        </p:spPr>
        <p:txBody>
          <a:bodyPr anchor="t"/>
          <a:lstStyle/>
          <a:p>
            <a:pPr marL="228600" lvl="0" indent="-228600">
              <a:buChar char="•"/>
            </a:pPr>
            <a:r>
              <a:rPr lang="en-GB" sz="2800" b="0" dirty="0"/>
              <a:t>Cancer</a:t>
            </a:r>
          </a:p>
          <a:p>
            <a:pPr marL="228600" lvl="0" indent="-228600">
              <a:buChar char="•"/>
            </a:pPr>
            <a:endParaRPr lang="en-GB" sz="2800" b="0" dirty="0"/>
          </a:p>
          <a:p>
            <a:pPr marL="228600" lvl="0" indent="-228600">
              <a:buChar char="•"/>
            </a:pPr>
            <a:r>
              <a:rPr lang="en-GB" sz="2800" b="0" dirty="0"/>
              <a:t>Heart disease</a:t>
            </a:r>
          </a:p>
          <a:p>
            <a:pPr marL="228600" lvl="0" indent="-228600">
              <a:buChar char="•"/>
            </a:pPr>
            <a:endParaRPr lang="en-GB" sz="2800" b="0" dirty="0"/>
          </a:p>
          <a:p>
            <a:pPr marL="228600" lvl="0" indent="-228600">
              <a:buChar char="•"/>
            </a:pPr>
            <a:r>
              <a:rPr lang="en-GB" sz="2800" b="0" dirty="0"/>
              <a:t>Disabling mental health </a:t>
            </a:r>
            <a:r>
              <a:rPr lang="en-GB" sz="2800" b="0" dirty="0" smtClean="0"/>
              <a:t>problems</a:t>
            </a:r>
          </a:p>
          <a:p>
            <a:pPr marL="228600" lvl="0" indent="-228600">
              <a:buChar char="•"/>
            </a:pPr>
            <a:r>
              <a:rPr lang="en-GB" sz="2800" b="0" dirty="0" smtClean="0"/>
              <a:t>Early </a:t>
            </a:r>
            <a:r>
              <a:rPr lang="en-GB" sz="2800" b="0" dirty="0"/>
              <a:t>death and…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idx="2"/>
          </p:nvPr>
        </p:nvSpPr>
        <p:spPr>
          <a:xfrm>
            <a:off x="6023992" y="1412776"/>
            <a:ext cx="5183184" cy="823910"/>
          </a:xfrm>
        </p:spPr>
        <p:txBody>
          <a:bodyPr anchor="b"/>
          <a:lstStyle/>
          <a:p>
            <a:pPr marL="0" lvl="0" indent="0">
              <a:buNone/>
            </a:pPr>
            <a:r>
              <a:rPr lang="en-GB" sz="2400" b="1" dirty="0"/>
              <a:t>Other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324530"/>
            <a:ext cx="5183184" cy="3912782"/>
          </a:xfrm>
        </p:spPr>
        <p:txBody>
          <a:bodyPr/>
          <a:lstStyle/>
          <a:p>
            <a:pPr lvl="0"/>
            <a:r>
              <a:rPr lang="en-GB" dirty="0"/>
              <a:t>Poverty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Custodial experiences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Dysfunctional relationships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Violence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                    </a:t>
            </a:r>
            <a:r>
              <a:rPr lang="en-GB" b="1" dirty="0"/>
              <a:t>Community Factors</a:t>
            </a:r>
          </a:p>
        </p:txBody>
      </p:sp>
      <p:sp>
        <p:nvSpPr>
          <p:cNvPr id="3" name="Content Placeholder 7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Community Violence</a:t>
            </a:r>
          </a:p>
          <a:p>
            <a:pPr lvl="0"/>
            <a:r>
              <a:rPr lang="en-GB" dirty="0"/>
              <a:t>Homelessness</a:t>
            </a:r>
          </a:p>
          <a:p>
            <a:pPr lvl="0"/>
            <a:r>
              <a:rPr lang="en-GB" dirty="0"/>
              <a:t>Discrimination</a:t>
            </a:r>
          </a:p>
          <a:p>
            <a:pPr lvl="0"/>
            <a:r>
              <a:rPr lang="en-GB" dirty="0"/>
              <a:t>Foster Care</a:t>
            </a:r>
          </a:p>
          <a:p>
            <a:pPr lvl="0"/>
            <a:r>
              <a:rPr lang="en-GB" dirty="0"/>
              <a:t>Bullying</a:t>
            </a:r>
          </a:p>
          <a:p>
            <a:pPr lvl="0"/>
            <a:r>
              <a:rPr lang="en-GB" dirty="0"/>
              <a:t>Repeated medical interventions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237960" y="1532744"/>
            <a:ext cx="10551938" cy="2997055"/>
          </a:xfrm>
        </p:spPr>
        <p:txBody>
          <a:bodyPr/>
          <a:lstStyle/>
          <a:p>
            <a:pPr lvl="0"/>
            <a:r>
              <a:rPr lang="en-GB" dirty="0"/>
              <a:t> </a:t>
            </a:r>
            <a:r>
              <a:rPr lang="en-GB" b="1" dirty="0"/>
              <a:t>Community Factors less important than ACE</a:t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>………but that’s for health-related outcomes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b="1" dirty="0"/>
              <a:t>So what were her answers…….?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en-GB"/>
              <a:t>Smooth working interdisciplinary teams </a:t>
            </a:r>
          </a:p>
          <a:p>
            <a:pPr lvl="0">
              <a:lnSpc>
                <a:spcPct val="80000"/>
              </a:lnSpc>
            </a:pPr>
            <a:endParaRPr lang="en-GB"/>
          </a:p>
          <a:p>
            <a:pPr lvl="0">
              <a:lnSpc>
                <a:spcPct val="80000"/>
              </a:lnSpc>
            </a:pPr>
            <a:r>
              <a:rPr lang="en-GB"/>
              <a:t>Parent/child psycho-therapy</a:t>
            </a:r>
          </a:p>
          <a:p>
            <a:pPr lvl="0">
              <a:lnSpc>
                <a:spcPct val="80000"/>
              </a:lnSpc>
            </a:pPr>
            <a:endParaRPr lang="en-GB"/>
          </a:p>
          <a:p>
            <a:pPr lvl="0">
              <a:lnSpc>
                <a:spcPct val="80000"/>
              </a:lnSpc>
            </a:pPr>
            <a:r>
              <a:rPr lang="en-GB"/>
              <a:t>Well being</a:t>
            </a:r>
          </a:p>
          <a:p>
            <a:pPr lvl="0">
              <a:lnSpc>
                <a:spcPct val="80000"/>
              </a:lnSpc>
            </a:pPr>
            <a:endParaRPr lang="en-GB"/>
          </a:p>
          <a:p>
            <a:pPr lvl="0">
              <a:lnSpc>
                <a:spcPct val="80000"/>
              </a:lnSpc>
            </a:pPr>
            <a:r>
              <a:rPr lang="en-GB"/>
              <a:t>Diet</a:t>
            </a:r>
          </a:p>
          <a:p>
            <a:pPr lvl="0">
              <a:lnSpc>
                <a:spcPct val="80000"/>
              </a:lnSpc>
            </a:pPr>
            <a:endParaRPr lang="en-GB"/>
          </a:p>
          <a:p>
            <a:pPr lvl="0">
              <a:lnSpc>
                <a:spcPct val="80000"/>
              </a:lnSpc>
            </a:pPr>
            <a:r>
              <a:rPr lang="en-GB"/>
              <a:t>And working with ‘Turnaround for Children’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353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Helping Vulnerable Children and their Families</vt:lpstr>
      <vt:lpstr>A long time ago……..</vt:lpstr>
      <vt:lpstr>We know more and there is agreement…</vt:lpstr>
      <vt:lpstr>Risks and Resilience  very young  children</vt:lpstr>
      <vt:lpstr>The work of Nadine Burke Harris (drawing on Feliti and Anda at CDC …and ‘Adverse Childhood Experiences’(ACE)</vt:lpstr>
      <vt:lpstr>A high ACE score (4 to 10) correlates with poor health (and other) outcomes …..</vt:lpstr>
      <vt:lpstr>                    Community Factors</vt:lpstr>
      <vt:lpstr> Community Factors less important than ACE  ………but that’s for health-related outcomes</vt:lpstr>
      <vt:lpstr>So what were her answers…….?</vt:lpstr>
      <vt:lpstr>And what are ours in Birmingham….?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Vulnerable Children and their Families</dc:title>
  <dc:creator>Tim Brighouse</dc:creator>
  <cp:lastModifiedBy>Paul G Slatter</cp:lastModifiedBy>
  <cp:revision>13</cp:revision>
  <dcterms:created xsi:type="dcterms:W3CDTF">2018-10-09T16:14:17Z</dcterms:created>
  <dcterms:modified xsi:type="dcterms:W3CDTF">2018-11-19T21:02:12Z</dcterms:modified>
</cp:coreProperties>
</file>